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37107A1-FA52-4240-8FE2-FA75B1D8770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C09D838-9DB5-4F1C-BB0A-D6F3767F9622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F9B787D-630D-4AA0-9405-658981B4F10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C688CB3-B394-423A-92C1-B5416D3B910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4D71C0-33D2-4273-9827-33E7E15BB92B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C3F0F6-CFCB-43C6-BA1B-5B3B37D11704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44754B-0D3C-4ED8-85CA-3FFE8B48DBCD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741C8D-31B0-4552-A0A7-63229746BEC7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F227F4-A150-4BB2-985B-B9281E085F7C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C398C6-CDB6-4651-ABD7-901804F54F0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B3C8F6-CC85-4C07-9C24-69149DFEAD59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B3109F0-8613-4167-9D01-C5EB973E89A9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5B34AF-9127-4B02-8452-69DC87FEC0E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94CE31-BE09-4CFA-A269-81C70B6178B3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01F232-DEFA-4BFC-9714-CB4251D31069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B01D4C-E7F0-4887-9432-100775D04A5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0E1CEA5-9C4F-4BD8-A463-1774E49B2E0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6122416-51F4-4FDB-998D-C29B0A4B157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82B450C-B141-4471-9F1B-22AC11FEAE0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40A4008-5B59-43F7-B79C-38B4BD75943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A87B265-FC51-4A3D-9636-27606DE7C1F7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5A0D274-9059-45F7-9BA2-C075C588DB3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4DE1E3-3C5F-4FC9-92B5-6B54BA97658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69A7505-2043-4949-94CC-6F121063E26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A17E68E-6981-4321-AAF3-BE31368D592F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edit the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title text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D8BC8DD-7B01-4297-8315-1065A25483A6}" type="slidenum">
              <a:rPr b="0" lang="en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pytorch.org/docs/stable/nn.html#loss-functions" TargetMode="Externa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M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a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c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h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i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n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e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 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L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e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a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r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n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i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n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g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 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-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 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B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a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s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i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c</a:t>
            </a:r>
            <a:r>
              <a:rPr b="0" lang="en" sz="5200" spc="-1" strike="noStrike">
                <a:solidFill>
                  <a:srgbClr val="000000"/>
                </a:solidFill>
                <a:latin typeface="Droid Sans"/>
                <a:ea typeface="Droid Sans"/>
              </a:rPr>
              <a:t>s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Machine Learning (ML) is a subset of artificial intelligence that enables systems to learn and improve from experience without being explicitly programmed.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It involves algorithms that can analyze data, learn from it, and make decisions or predictions based on the data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35;p8"/>
          <p:cNvSpPr/>
          <p:nvPr/>
        </p:nvSpPr>
        <p:spPr>
          <a:xfrm>
            <a:off x="3186360" y="2647800"/>
            <a:ext cx="3041280" cy="24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Droid Sans"/>
                <a:ea typeface="Droid Sans"/>
              </a:rPr>
              <a:t>Unsupervised Learning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Defi</a:t>
            </a: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nitio</a:t>
            </a: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Google Shape;38;p8"/>
          <p:cNvSpPr/>
          <p:nvPr/>
        </p:nvSpPr>
        <p:spPr>
          <a:xfrm>
            <a:off x="333720" y="2661480"/>
            <a:ext cx="3041280" cy="24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Droid Sans"/>
                <a:ea typeface="Droid Sans"/>
              </a:rPr>
              <a:t>Supervised Learning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84" name="Google Shape;39;p8" descr=""/>
          <p:cNvPicPr/>
          <p:nvPr/>
        </p:nvPicPr>
        <p:blipFill>
          <a:blip r:embed="rId1"/>
          <a:stretch/>
        </p:blipFill>
        <p:spPr>
          <a:xfrm>
            <a:off x="1460160" y="3110040"/>
            <a:ext cx="1066320" cy="106632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40;p8" descr=""/>
          <p:cNvPicPr/>
          <p:nvPr/>
        </p:nvPicPr>
        <p:blipFill>
          <a:blip r:embed="rId2"/>
          <a:srcRect l="67637" t="0" r="0" b="0"/>
          <a:stretch/>
        </p:blipFill>
        <p:spPr>
          <a:xfrm>
            <a:off x="505080" y="3110040"/>
            <a:ext cx="520920" cy="1656720"/>
          </a:xfrm>
          <a:prstGeom prst="rect">
            <a:avLst/>
          </a:prstGeom>
          <a:ln w="0">
            <a:noFill/>
          </a:ln>
        </p:spPr>
      </p:pic>
      <p:sp>
        <p:nvSpPr>
          <p:cNvPr id="86" name="Google Shape;41;p8"/>
          <p:cNvSpPr/>
          <p:nvPr/>
        </p:nvSpPr>
        <p:spPr>
          <a:xfrm>
            <a:off x="1479600" y="4359240"/>
            <a:ext cx="1132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Human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Google Shape;42;p8"/>
          <p:cNvSpPr/>
          <p:nvPr/>
        </p:nvSpPr>
        <p:spPr>
          <a:xfrm flipH="1">
            <a:off x="1072440" y="4601160"/>
            <a:ext cx="4831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Google Shape;43;p8"/>
          <p:cNvSpPr/>
          <p:nvPr/>
        </p:nvSpPr>
        <p:spPr>
          <a:xfrm flipH="1" rot="5400000">
            <a:off x="1773000" y="4311360"/>
            <a:ext cx="3013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Google Shape;44;p8" descr=""/>
          <p:cNvPicPr/>
          <p:nvPr/>
        </p:nvPicPr>
        <p:blipFill>
          <a:blip r:embed="rId3"/>
          <a:stretch/>
        </p:blipFill>
        <p:spPr>
          <a:xfrm>
            <a:off x="3604320" y="3110760"/>
            <a:ext cx="899640" cy="89964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45;p8" descr=""/>
          <p:cNvPicPr/>
          <p:nvPr/>
        </p:nvPicPr>
        <p:blipFill>
          <a:blip r:embed="rId4"/>
          <a:stretch/>
        </p:blipFill>
        <p:spPr>
          <a:xfrm>
            <a:off x="3584880" y="4134960"/>
            <a:ext cx="938520" cy="938520"/>
          </a:xfrm>
          <a:prstGeom prst="rect">
            <a:avLst/>
          </a:prstGeom>
          <a:ln w="0">
            <a:noFill/>
          </a:ln>
        </p:spPr>
      </p:pic>
      <p:pic>
        <p:nvPicPr>
          <p:cNvPr id="91" name="Google Shape;46;p8" descr=""/>
          <p:cNvPicPr/>
          <p:nvPr/>
        </p:nvPicPr>
        <p:blipFill>
          <a:blip r:embed="rId5"/>
          <a:srcRect l="67637" t="0" r="0" b="0"/>
          <a:stretch/>
        </p:blipFill>
        <p:spPr>
          <a:xfrm>
            <a:off x="4751280" y="3246480"/>
            <a:ext cx="520920" cy="1656720"/>
          </a:xfrm>
          <a:prstGeom prst="rect">
            <a:avLst/>
          </a:prstGeom>
          <a:ln w="0">
            <a:noFill/>
          </a:ln>
        </p:spPr>
      </p:pic>
      <p:sp>
        <p:nvSpPr>
          <p:cNvPr id="92" name="Google Shape;47;p8"/>
          <p:cNvSpPr/>
          <p:nvPr/>
        </p:nvSpPr>
        <p:spPr>
          <a:xfrm>
            <a:off x="6081840" y="2647800"/>
            <a:ext cx="3041280" cy="24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595959"/>
                </a:solidFill>
                <a:latin typeface="Droid Sans"/>
                <a:ea typeface="Droid Sans"/>
              </a:rPr>
              <a:t>Semi-Supervised Learning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93" name="Google Shape;48;p8" descr=""/>
          <p:cNvPicPr/>
          <p:nvPr/>
        </p:nvPicPr>
        <p:blipFill>
          <a:blip r:embed="rId6"/>
          <a:stretch/>
        </p:blipFill>
        <p:spPr>
          <a:xfrm>
            <a:off x="6499800" y="3110760"/>
            <a:ext cx="899640" cy="89964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49;p8" descr=""/>
          <p:cNvPicPr/>
          <p:nvPr/>
        </p:nvPicPr>
        <p:blipFill>
          <a:blip r:embed="rId7"/>
          <a:stretch/>
        </p:blipFill>
        <p:spPr>
          <a:xfrm>
            <a:off x="6480360" y="4134960"/>
            <a:ext cx="938520" cy="938520"/>
          </a:xfrm>
          <a:prstGeom prst="rect">
            <a:avLst/>
          </a:prstGeom>
          <a:ln w="0">
            <a:noFill/>
          </a:ln>
        </p:spPr>
      </p:pic>
      <p:sp>
        <p:nvSpPr>
          <p:cNvPr id="95" name="Google Shape;50;p8"/>
          <p:cNvSpPr/>
          <p:nvPr/>
        </p:nvSpPr>
        <p:spPr>
          <a:xfrm>
            <a:off x="7880400" y="3368880"/>
            <a:ext cx="1132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Human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Google Shape;51;p8"/>
          <p:cNvSpPr/>
          <p:nvPr/>
        </p:nvSpPr>
        <p:spPr>
          <a:xfrm flipH="1">
            <a:off x="7473240" y="3610800"/>
            <a:ext cx="4831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Google Shape;52;p8"/>
          <p:cNvSpPr/>
          <p:nvPr/>
        </p:nvSpPr>
        <p:spPr>
          <a:xfrm>
            <a:off x="8087040" y="4312440"/>
            <a:ext cx="40932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Google Shape;53;p8"/>
          <p:cNvSpPr/>
          <p:nvPr/>
        </p:nvSpPr>
        <p:spPr>
          <a:xfrm flipH="1">
            <a:off x="7473240" y="4601160"/>
            <a:ext cx="4831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How do we learn?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814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Learning Error →  Cost function/Loss function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Correcting your learning → Gradient Descent/Back propagation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Observed data → Train data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Un-observed data  →  Test data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Google Shape;60;p9" descr=""/>
          <p:cNvPicPr/>
          <p:nvPr/>
        </p:nvPicPr>
        <p:blipFill>
          <a:blip r:embed="rId1"/>
          <a:stretch/>
        </p:blipFill>
        <p:spPr>
          <a:xfrm>
            <a:off x="509760" y="1337400"/>
            <a:ext cx="1234080" cy="1234080"/>
          </a:xfrm>
          <a:prstGeom prst="rect">
            <a:avLst/>
          </a:prstGeom>
          <a:ln w="0">
            <a:noFill/>
          </a:ln>
        </p:spPr>
      </p:pic>
      <p:sp>
        <p:nvSpPr>
          <p:cNvPr id="102" name="Google Shape;61;p9"/>
          <p:cNvSpPr/>
          <p:nvPr/>
        </p:nvSpPr>
        <p:spPr>
          <a:xfrm>
            <a:off x="2089080" y="1540080"/>
            <a:ext cx="1132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 </a:t>
            </a:r>
            <a:r>
              <a:rPr b="1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Cat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Google Shape;62;p9"/>
          <p:cNvSpPr/>
          <p:nvPr/>
        </p:nvSpPr>
        <p:spPr>
          <a:xfrm flipH="1">
            <a:off x="1682280" y="1782000"/>
            <a:ext cx="4831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Google Shape;63;p9"/>
          <p:cNvSpPr/>
          <p:nvPr/>
        </p:nvSpPr>
        <p:spPr>
          <a:xfrm>
            <a:off x="1682280" y="1984680"/>
            <a:ext cx="191592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Observed sample with label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05" name="Google Shape;64;p9" descr=""/>
          <p:cNvPicPr/>
          <p:nvPr/>
        </p:nvPicPr>
        <p:blipFill>
          <a:blip r:embed="rId2"/>
          <a:stretch/>
        </p:blipFill>
        <p:spPr>
          <a:xfrm>
            <a:off x="4431960" y="1337400"/>
            <a:ext cx="1234080" cy="1234080"/>
          </a:xfrm>
          <a:prstGeom prst="rect">
            <a:avLst/>
          </a:prstGeom>
          <a:ln w="0">
            <a:noFill/>
          </a:ln>
        </p:spPr>
      </p:pic>
      <p:sp>
        <p:nvSpPr>
          <p:cNvPr id="106" name="Google Shape;65;p9"/>
          <p:cNvSpPr/>
          <p:nvPr/>
        </p:nvSpPr>
        <p:spPr>
          <a:xfrm>
            <a:off x="6280200" y="1540080"/>
            <a:ext cx="1132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 </a:t>
            </a:r>
            <a:r>
              <a:rPr b="1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" name="Google Shape;66;p9"/>
          <p:cNvSpPr/>
          <p:nvPr/>
        </p:nvSpPr>
        <p:spPr>
          <a:xfrm flipH="1">
            <a:off x="5873040" y="1782000"/>
            <a:ext cx="4831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Google Shape;67;p9"/>
          <p:cNvSpPr/>
          <p:nvPr/>
        </p:nvSpPr>
        <p:spPr>
          <a:xfrm>
            <a:off x="5798520" y="2038320"/>
            <a:ext cx="255672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Un-observed data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72;p10"/>
          <p:cNvSpPr/>
          <p:nvPr/>
        </p:nvSpPr>
        <p:spPr>
          <a:xfrm>
            <a:off x="521640" y="2683440"/>
            <a:ext cx="1428120" cy="1043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Google Shape;73;p10"/>
          <p:cNvSpPr/>
          <p:nvPr/>
        </p:nvSpPr>
        <p:spPr>
          <a:xfrm>
            <a:off x="2559600" y="2160720"/>
            <a:ext cx="2328840" cy="1826640"/>
          </a:xfrm>
          <a:prstGeom prst="rect">
            <a:avLst/>
          </a:prstGeom>
          <a:solidFill>
            <a:srgbClr val="cccccc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Linear Regression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Very simple, basic algorithm with multiplication and addition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Classification ??? Regression ????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Google Shape;76;p10"/>
          <p:cNvSpPr/>
          <p:nvPr/>
        </p:nvSpPr>
        <p:spPr>
          <a:xfrm>
            <a:off x="528480" y="2149920"/>
            <a:ext cx="1956600" cy="421920"/>
          </a:xfrm>
          <a:prstGeom prst="rect">
            <a:avLst/>
          </a:prstGeom>
          <a:solidFill>
            <a:srgbClr val="93c47d"/>
          </a:solidFill>
          <a:ln w="9525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Droid Sans"/>
                <a:ea typeface="Droid Sans"/>
              </a:rPr>
              <a:t>X ←Observation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Google Shape;77;p10"/>
          <p:cNvSpPr/>
          <p:nvPr/>
        </p:nvSpPr>
        <p:spPr>
          <a:xfrm>
            <a:off x="5176800" y="2149920"/>
            <a:ext cx="1956600" cy="421920"/>
          </a:xfrm>
          <a:prstGeom prst="rect">
            <a:avLst/>
          </a:prstGeom>
          <a:solidFill>
            <a:srgbClr val="93c47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y ←Label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Google Shape;78;p10"/>
          <p:cNvSpPr/>
          <p:nvPr/>
        </p:nvSpPr>
        <p:spPr>
          <a:xfrm>
            <a:off x="528480" y="2683080"/>
            <a:ext cx="102420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Droid Sans"/>
                <a:ea typeface="Droid Sans"/>
              </a:rPr>
              <a:t>Weights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Google Shape;79;p10"/>
          <p:cNvSpPr/>
          <p:nvPr/>
        </p:nvSpPr>
        <p:spPr>
          <a:xfrm>
            <a:off x="578160" y="3216600"/>
            <a:ext cx="7484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Droid Sans"/>
                <a:ea typeface="Droid Sans"/>
              </a:rPr>
              <a:t>Bias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" name="Google Shape;80;p10"/>
          <p:cNvSpPr/>
          <p:nvPr/>
        </p:nvSpPr>
        <p:spPr>
          <a:xfrm>
            <a:off x="3079080" y="2516400"/>
            <a:ext cx="472680" cy="36000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Google Shape;81;p10"/>
          <p:cNvSpPr/>
          <p:nvPr/>
        </p:nvSpPr>
        <p:spPr>
          <a:xfrm>
            <a:off x="2485440" y="2360880"/>
            <a:ext cx="662400" cy="20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Google Shape;82;p10"/>
          <p:cNvSpPr/>
          <p:nvPr/>
        </p:nvSpPr>
        <p:spPr>
          <a:xfrm flipH="1" rot="10800000">
            <a:off x="1553400" y="2824560"/>
            <a:ext cx="1594800" cy="6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83;p10"/>
          <p:cNvSpPr/>
          <p:nvPr/>
        </p:nvSpPr>
        <p:spPr>
          <a:xfrm>
            <a:off x="3840840" y="3202200"/>
            <a:ext cx="472680" cy="36000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" name="Google Shape;84;p10"/>
          <p:cNvSpPr/>
          <p:nvPr/>
        </p:nvSpPr>
        <p:spPr>
          <a:xfrm flipH="1" rot="10800000">
            <a:off x="1470960" y="3418920"/>
            <a:ext cx="233064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Google Shape;85;p10"/>
          <p:cNvSpPr/>
          <p:nvPr/>
        </p:nvSpPr>
        <p:spPr>
          <a:xfrm>
            <a:off x="3552120" y="2696760"/>
            <a:ext cx="357840" cy="55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Google Shape;86;p10"/>
          <p:cNvSpPr/>
          <p:nvPr/>
        </p:nvSpPr>
        <p:spPr>
          <a:xfrm>
            <a:off x="5176800" y="3140280"/>
            <a:ext cx="1956600" cy="421920"/>
          </a:xfrm>
          <a:prstGeom prst="rect">
            <a:avLst/>
          </a:prstGeom>
          <a:solidFill>
            <a:srgbClr val="f1c2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Prediction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4" name="Google Shape;87;p10"/>
          <p:cNvSpPr/>
          <p:nvPr/>
        </p:nvSpPr>
        <p:spPr>
          <a:xfrm>
            <a:off x="4313880" y="3382560"/>
            <a:ext cx="862560" cy="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Google Shape;88;p10"/>
          <p:cNvSpPr/>
          <p:nvPr/>
        </p:nvSpPr>
        <p:spPr>
          <a:xfrm>
            <a:off x="7683120" y="2683080"/>
            <a:ext cx="1239120" cy="421920"/>
          </a:xfrm>
          <a:prstGeom prst="rect">
            <a:avLst/>
          </a:prstGeom>
          <a:solidFill>
            <a:srgbClr val="93c47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Error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Google Shape;89;p10"/>
          <p:cNvSpPr/>
          <p:nvPr/>
        </p:nvSpPr>
        <p:spPr>
          <a:xfrm>
            <a:off x="7133760" y="2360880"/>
            <a:ext cx="54900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Google Shape;90;p10"/>
          <p:cNvSpPr/>
          <p:nvPr/>
        </p:nvSpPr>
        <p:spPr>
          <a:xfrm flipH="1" rot="10800000">
            <a:off x="7133400" y="2894760"/>
            <a:ext cx="54900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Google Shape;91;p10"/>
          <p:cNvSpPr/>
          <p:nvPr/>
        </p:nvSpPr>
        <p:spPr>
          <a:xfrm>
            <a:off x="521640" y="3651120"/>
            <a:ext cx="1428120" cy="2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100" spc="-1" strike="noStrike">
                <a:solidFill>
                  <a:srgbClr val="595959"/>
                </a:solidFill>
                <a:latin typeface="Droid Sans"/>
                <a:ea typeface="Droid Sans"/>
              </a:rPr>
              <a:t>Parameters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9" name="Google Shape;92;p10"/>
          <p:cNvSpPr/>
          <p:nvPr/>
        </p:nvSpPr>
        <p:spPr>
          <a:xfrm rot="5400000">
            <a:off x="4392720" y="-51120"/>
            <a:ext cx="753840" cy="7066800"/>
          </a:xfrm>
          <a:prstGeom prst="bentConnector3">
            <a:avLst>
              <a:gd name="adj1" fmla="val 205015"/>
            </a:avLst>
          </a:prstGeom>
          <a:noFill/>
          <a:ln w="2857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Google Shape;93;p10"/>
          <p:cNvSpPr/>
          <p:nvPr/>
        </p:nvSpPr>
        <p:spPr>
          <a:xfrm>
            <a:off x="3552120" y="4360320"/>
            <a:ext cx="2695320" cy="2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100" spc="-1" strike="noStrike">
                <a:solidFill>
                  <a:srgbClr val="595959"/>
                </a:solidFill>
                <a:latin typeface="Droid Sans"/>
                <a:ea typeface="Droid Sans"/>
              </a:rPr>
              <a:t>Correction/Gradient Descent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/>
          </p:nvPr>
        </p:nvSpPr>
        <p:spPr>
          <a:xfrm>
            <a:off x="311760" y="1186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Classification Algorithm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Google Shape;99;p11"/>
          <p:cNvSpPr/>
          <p:nvPr/>
        </p:nvSpPr>
        <p:spPr>
          <a:xfrm>
            <a:off x="513720" y="2683440"/>
            <a:ext cx="1971360" cy="1043280"/>
          </a:xfrm>
          <a:prstGeom prst="rect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Google Shape;100;p11"/>
          <p:cNvSpPr/>
          <p:nvPr/>
        </p:nvSpPr>
        <p:spPr>
          <a:xfrm>
            <a:off x="2820960" y="2160720"/>
            <a:ext cx="2786040" cy="1826640"/>
          </a:xfrm>
          <a:prstGeom prst="rect">
            <a:avLst/>
          </a:prstGeom>
          <a:solidFill>
            <a:srgbClr val="cccccc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Logistic Regression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Google Shape;102;p11"/>
          <p:cNvSpPr/>
          <p:nvPr/>
        </p:nvSpPr>
        <p:spPr>
          <a:xfrm>
            <a:off x="528480" y="2149920"/>
            <a:ext cx="1956600" cy="421920"/>
          </a:xfrm>
          <a:prstGeom prst="rect">
            <a:avLst/>
          </a:prstGeom>
          <a:solidFill>
            <a:srgbClr val="93c47d"/>
          </a:solidFill>
          <a:ln w="9525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595959"/>
                </a:solidFill>
                <a:latin typeface="Droid Sans"/>
                <a:ea typeface="Droid Sans"/>
              </a:rPr>
              <a:t>X ←Observation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6" name="Google Shape;103;p11"/>
          <p:cNvSpPr/>
          <p:nvPr/>
        </p:nvSpPr>
        <p:spPr>
          <a:xfrm>
            <a:off x="5747400" y="2149920"/>
            <a:ext cx="1386000" cy="421920"/>
          </a:xfrm>
          <a:prstGeom prst="rect">
            <a:avLst/>
          </a:prstGeom>
          <a:solidFill>
            <a:srgbClr val="93c47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y ←Label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Google Shape;104;p11"/>
          <p:cNvSpPr/>
          <p:nvPr/>
        </p:nvSpPr>
        <p:spPr>
          <a:xfrm>
            <a:off x="528480" y="2683080"/>
            <a:ext cx="102420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Weights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38" name="Google Shape;105;p11"/>
          <p:cNvSpPr/>
          <p:nvPr/>
        </p:nvSpPr>
        <p:spPr>
          <a:xfrm>
            <a:off x="578160" y="3216600"/>
            <a:ext cx="748440" cy="42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Bias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" name="Google Shape;106;p11"/>
          <p:cNvSpPr/>
          <p:nvPr/>
        </p:nvSpPr>
        <p:spPr>
          <a:xfrm>
            <a:off x="3079080" y="2516400"/>
            <a:ext cx="472680" cy="36000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Google Shape;107;p11"/>
          <p:cNvSpPr/>
          <p:nvPr/>
        </p:nvSpPr>
        <p:spPr>
          <a:xfrm>
            <a:off x="2485440" y="2360880"/>
            <a:ext cx="662400" cy="20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Google Shape;108;p11"/>
          <p:cNvSpPr/>
          <p:nvPr/>
        </p:nvSpPr>
        <p:spPr>
          <a:xfrm flipH="1" rot="10800000">
            <a:off x="1553400" y="2824560"/>
            <a:ext cx="1594800" cy="6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Google Shape;109;p11"/>
          <p:cNvSpPr/>
          <p:nvPr/>
        </p:nvSpPr>
        <p:spPr>
          <a:xfrm>
            <a:off x="3485880" y="3206880"/>
            <a:ext cx="472680" cy="360000"/>
          </a:xfrm>
          <a:prstGeom prst="ellipse">
            <a:avLst/>
          </a:prstGeom>
          <a:solidFill>
            <a:schemeClr val="lt2"/>
          </a:solidFill>
          <a:ln w="952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+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" name="Google Shape;110;p11"/>
          <p:cNvSpPr/>
          <p:nvPr/>
        </p:nvSpPr>
        <p:spPr>
          <a:xfrm flipH="1" rot="10800000">
            <a:off x="1327320" y="3387240"/>
            <a:ext cx="2158560" cy="4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Google Shape;111;p11"/>
          <p:cNvSpPr/>
          <p:nvPr/>
        </p:nvSpPr>
        <p:spPr>
          <a:xfrm>
            <a:off x="3552120" y="2696760"/>
            <a:ext cx="2880" cy="56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112;p11"/>
          <p:cNvSpPr/>
          <p:nvPr/>
        </p:nvSpPr>
        <p:spPr>
          <a:xfrm>
            <a:off x="5705280" y="3140280"/>
            <a:ext cx="1428120" cy="421920"/>
          </a:xfrm>
          <a:prstGeom prst="rect">
            <a:avLst/>
          </a:prstGeom>
          <a:solidFill>
            <a:srgbClr val="f1c2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Prediction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Google Shape;113;p11"/>
          <p:cNvSpPr/>
          <p:nvPr/>
        </p:nvSpPr>
        <p:spPr>
          <a:xfrm>
            <a:off x="3959280" y="3369240"/>
            <a:ext cx="15372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114;p11"/>
          <p:cNvSpPr/>
          <p:nvPr/>
        </p:nvSpPr>
        <p:spPr>
          <a:xfrm>
            <a:off x="7683120" y="2683080"/>
            <a:ext cx="1239120" cy="421920"/>
          </a:xfrm>
          <a:prstGeom prst="rect">
            <a:avLst/>
          </a:prstGeom>
          <a:solidFill>
            <a:srgbClr val="93c47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595959"/>
                </a:solidFill>
                <a:latin typeface="Droid Sans"/>
                <a:ea typeface="Droid Sans"/>
              </a:rPr>
              <a:t>Error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8" name="Google Shape;115;p11"/>
          <p:cNvSpPr/>
          <p:nvPr/>
        </p:nvSpPr>
        <p:spPr>
          <a:xfrm>
            <a:off x="7133760" y="2360880"/>
            <a:ext cx="54936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Google Shape;116;p11"/>
          <p:cNvSpPr/>
          <p:nvPr/>
        </p:nvSpPr>
        <p:spPr>
          <a:xfrm flipH="1" rot="10800000">
            <a:off x="7133400" y="2894760"/>
            <a:ext cx="549000" cy="45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Google Shape;117;p11"/>
          <p:cNvSpPr/>
          <p:nvPr/>
        </p:nvSpPr>
        <p:spPr>
          <a:xfrm>
            <a:off x="521640" y="3651120"/>
            <a:ext cx="1428120" cy="2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100" spc="-1" strike="noStrike">
                <a:solidFill>
                  <a:srgbClr val="595959"/>
                </a:solidFill>
                <a:latin typeface="Droid Sans"/>
                <a:ea typeface="Droid Sans"/>
              </a:rPr>
              <a:t>Parameters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51" name="Google Shape;118;p11"/>
          <p:cNvSpPr/>
          <p:nvPr/>
        </p:nvSpPr>
        <p:spPr>
          <a:xfrm rot="5400000">
            <a:off x="4392720" y="-51120"/>
            <a:ext cx="753840" cy="7066800"/>
          </a:xfrm>
          <a:prstGeom prst="bentConnector3">
            <a:avLst>
              <a:gd name="adj1" fmla="val 205015"/>
            </a:avLst>
          </a:prstGeom>
          <a:noFill/>
          <a:ln w="28575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Google Shape;119;p11"/>
          <p:cNvSpPr/>
          <p:nvPr/>
        </p:nvSpPr>
        <p:spPr>
          <a:xfrm>
            <a:off x="3552120" y="4360320"/>
            <a:ext cx="2695320" cy="20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100" spc="-1" strike="noStrike">
                <a:solidFill>
                  <a:srgbClr val="595959"/>
                </a:solidFill>
                <a:latin typeface="Droid Sans"/>
                <a:ea typeface="Droid Sans"/>
              </a:rPr>
              <a:t>Correction/Gradient Descent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153" name="Google Shape;120;p11" descr=""/>
          <p:cNvPicPr/>
          <p:nvPr/>
        </p:nvPicPr>
        <p:blipFill>
          <a:blip r:embed="rId1"/>
          <a:srcRect l="25494" t="0" r="0" b="0"/>
          <a:stretch/>
        </p:blipFill>
        <p:spPr>
          <a:xfrm>
            <a:off x="4362120" y="3097080"/>
            <a:ext cx="939600" cy="543960"/>
          </a:xfrm>
          <a:prstGeom prst="rect">
            <a:avLst/>
          </a:prstGeom>
          <a:ln w="0">
            <a:noFill/>
          </a:ln>
        </p:spPr>
      </p:pic>
      <p:sp>
        <p:nvSpPr>
          <p:cNvPr id="154" name="Google Shape;121;p11"/>
          <p:cNvSpPr/>
          <p:nvPr/>
        </p:nvSpPr>
        <p:spPr>
          <a:xfrm>
            <a:off x="5330880" y="3369240"/>
            <a:ext cx="153720" cy="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57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Popular Loss/Error Functions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311760" y="11142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Mean absolute error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Mean squared error  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Cross Entropy Loss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	</a:t>
            </a: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Binary Cross Entropy Loss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	</a:t>
            </a: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Categorical Cross Entropy Loss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600" spc="-1" strike="noStrike" u="sng">
                <a:solidFill>
                  <a:srgbClr val="0097a7"/>
                </a:solidFill>
                <a:uFillTx/>
                <a:latin typeface="Droid Sans"/>
                <a:ea typeface="Droid Sans"/>
                <a:hlinkClick r:id="rId1"/>
              </a:rPr>
              <a:t>https://pytorch.org/docs/stable/nn.html#loss-functions</a:t>
            </a: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Google Shape;128;p12" descr=""/>
          <p:cNvPicPr/>
          <p:nvPr/>
        </p:nvPicPr>
        <p:blipFill>
          <a:blip r:embed="rId2"/>
          <a:stretch/>
        </p:blipFill>
        <p:spPr>
          <a:xfrm>
            <a:off x="2688840" y="1017720"/>
            <a:ext cx="2567520" cy="550080"/>
          </a:xfrm>
          <a:prstGeom prst="rect">
            <a:avLst/>
          </a:prstGeom>
          <a:ln w="0">
            <a:noFill/>
          </a:ln>
        </p:spPr>
      </p:pic>
      <p:pic>
        <p:nvPicPr>
          <p:cNvPr id="158" name="Google Shape;129;p12" descr=""/>
          <p:cNvPicPr/>
          <p:nvPr/>
        </p:nvPicPr>
        <p:blipFill>
          <a:blip r:embed="rId3"/>
          <a:stretch/>
        </p:blipFill>
        <p:spPr>
          <a:xfrm>
            <a:off x="2700360" y="1451520"/>
            <a:ext cx="2427480" cy="628920"/>
          </a:xfrm>
          <a:prstGeom prst="rect">
            <a:avLst/>
          </a:prstGeom>
          <a:ln w="0">
            <a:noFill/>
          </a:ln>
        </p:spPr>
      </p:pic>
      <p:pic>
        <p:nvPicPr>
          <p:cNvPr id="159" name="Google Shape;130;p12" descr=""/>
          <p:cNvPicPr/>
          <p:nvPr/>
        </p:nvPicPr>
        <p:blipFill>
          <a:blip r:embed="rId4"/>
          <a:stretch/>
        </p:blipFill>
        <p:spPr>
          <a:xfrm>
            <a:off x="3489840" y="2295000"/>
            <a:ext cx="4272120" cy="72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Random Forest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9760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Ensemble of decision trees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Regression and classification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Bootstrap aggregating (Bagging)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Feature randomness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Accuracy, Robustness, Missing Features, Feature importance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Disadvantages: Complexity, Model interpretation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Google Shape;137;p13" descr=""/>
          <p:cNvPicPr/>
          <p:nvPr/>
        </p:nvPicPr>
        <p:blipFill>
          <a:blip r:embed="rId1"/>
          <a:stretch/>
        </p:blipFill>
        <p:spPr>
          <a:xfrm>
            <a:off x="4892760" y="611280"/>
            <a:ext cx="4041000" cy="4041000"/>
          </a:xfrm>
          <a:prstGeom prst="rect">
            <a:avLst/>
          </a:prstGeom>
          <a:ln w="0">
            <a:noFill/>
          </a:ln>
        </p:spPr>
      </p:pic>
      <p:sp>
        <p:nvSpPr>
          <p:cNvPr id="163" name="Google Shape;138;p13"/>
          <p:cNvSpPr/>
          <p:nvPr/>
        </p:nvSpPr>
        <p:spPr>
          <a:xfrm>
            <a:off x="5832360" y="4545360"/>
            <a:ext cx="299952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Droid Sans"/>
                <a:ea typeface="Droid Sans"/>
              </a:rPr>
              <a:t>Picture is from: https://pages.cms.hu-berlin.de/EOL/geo_rs/S08_Image_classification2.html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XGBoost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311760" y="1141920"/>
            <a:ext cx="3516120" cy="3426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Gradient Boosting Algorithm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An ensemble approach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Decision trees learn from mistake made in previous stage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Combination of Weak Learners→ Strong  Learner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Google Shape;145;p14" descr=""/>
          <p:cNvPicPr/>
          <p:nvPr/>
        </p:nvPicPr>
        <p:blipFill>
          <a:blip r:embed="rId1"/>
          <a:stretch/>
        </p:blipFill>
        <p:spPr>
          <a:xfrm>
            <a:off x="3983040" y="1501560"/>
            <a:ext cx="4800240" cy="2626560"/>
          </a:xfrm>
          <a:prstGeom prst="rect">
            <a:avLst/>
          </a:prstGeom>
          <a:ln w="0">
            <a:noFill/>
          </a:ln>
        </p:spPr>
      </p:pic>
      <p:sp>
        <p:nvSpPr>
          <p:cNvPr id="167" name="Google Shape;146;p14"/>
          <p:cNvSpPr/>
          <p:nvPr/>
        </p:nvSpPr>
        <p:spPr>
          <a:xfrm>
            <a:off x="4912560" y="4186080"/>
            <a:ext cx="29934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900" spc="-1" strike="noStrike">
                <a:solidFill>
                  <a:srgbClr val="000000"/>
                </a:solidFill>
                <a:latin typeface="Droid Sans"/>
                <a:ea typeface="Droid Sans"/>
              </a:rPr>
              <a:t>Picture is from: https://medium.com/@techynilesh/xgboost-algorithm-explained-in-less-than-5-minutes-b561dcc1ccee</a:t>
            </a:r>
            <a:endParaRPr b="0" lang="en-US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800" spc="-1" strike="noStrike">
                <a:solidFill>
                  <a:srgbClr val="000000"/>
                </a:solidFill>
                <a:latin typeface="Droid Sans"/>
                <a:ea typeface="Droid Sans"/>
              </a:rPr>
              <a:t>Next Week?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 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Multi Layer Perceptron -&gt; Tabular, image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                                       </a:t>
            </a: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-&gt; Tensorflow/keras,  Pytorch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Convolution Neural Network -&gt; Tabular, image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                                       </a:t>
            </a: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-&gt; Tensorflow/keras,  Pytorch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Graph Neural Network -&gt; -&gt; Tabular, image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                                       </a:t>
            </a:r>
            <a:r>
              <a:rPr b="0" lang="en" sz="1600" spc="-1" strike="noStrike">
                <a:solidFill>
                  <a:srgbClr val="595959"/>
                </a:solidFill>
                <a:latin typeface="Droid Sans"/>
                <a:ea typeface="Droid Sans"/>
              </a:rPr>
              <a:t>-&gt; Tensorflow/keras,  Pytorch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2024-02-09T22:49:49Z</dcterms:modified>
  <cp:revision>1</cp:revision>
  <dc:subject/>
  <dc:title/>
</cp:coreProperties>
</file>